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5" r:id="rId2"/>
    <p:sldId id="278" r:id="rId3"/>
    <p:sldId id="286" r:id="rId4"/>
    <p:sldId id="28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9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61625-3041-F942-B3E8-0DB8F749A79D}" type="datetime1">
              <a:rPr lang="en-US" smtClean="0"/>
              <a:t>7/14/16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FA26B-EFB0-264F-A549-97E1FD7F4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1650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0DE0F-0C5E-5D41-818A-1AAACD3B4A75}" type="datetime1">
              <a:rPr lang="en-US" smtClean="0"/>
              <a:t>7/14/16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BBCBC-8F72-ED4D-B285-5113FD476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160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8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B137-7B62-384E-9484-78354A4A9134}" type="datetime1">
              <a:rPr lang="en-US" smtClean="0"/>
              <a:t>7/14/16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8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7A27-FFAA-3D4C-8DA5-B019E6EB7488}" type="datetime1">
              <a:rPr lang="en-US" smtClean="0"/>
              <a:t>7/14/16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78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E2E89-0319-8141-AA32-82C5851B8D74}" type="datetime1">
              <a:rPr lang="en-US" smtClean="0"/>
              <a:t>7/14/16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6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30D9-0727-7D40-9968-EB6F7BDF71EA}" type="datetime1">
              <a:rPr lang="en-US" smtClean="0"/>
              <a:t>7/14/16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84D9-7084-9140-B753-5E37FFEEC05C}" type="datetime1">
              <a:rPr lang="en-US" smtClean="0"/>
              <a:t>7/14/16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9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98E5-F037-8948-9732-BE4FBC1121E8}" type="datetime1">
              <a:rPr lang="en-US" smtClean="0"/>
              <a:t>7/14/16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08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EC80-0300-334E-9FF2-1A9DBEF68723}" type="datetime1">
              <a:rPr lang="en-US" smtClean="0"/>
              <a:t>7/14/16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2649-D11B-1C48-A917-32EDF9281492}" type="datetime1">
              <a:rPr lang="en-US" smtClean="0"/>
              <a:t>7/14/16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77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EC098-C221-534C-9116-18EC892236E5}" type="datetime1">
              <a:rPr lang="en-US" smtClean="0"/>
              <a:t>7/14/16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2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0DC5-72AF-004B-AC0C-CAD7578CFF94}" type="datetime1">
              <a:rPr lang="en-US" smtClean="0"/>
              <a:t>7/14/16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921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8B1-89D0-1248-AE22-71F4660AE77D}" type="datetime1">
              <a:rPr lang="en-US" smtClean="0"/>
              <a:t>7/14/16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577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E3601-499B-A94C-BEB1-E87A4669D371}" type="datetime1">
              <a:rPr lang="en-US" smtClean="0"/>
              <a:t>7/14/16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RHIC/AGS Users' Meeting, June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19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side jet and proton side jet</a:t>
            </a:r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09503"/>
            <a:ext cx="9144000" cy="290419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8286648" y="1788240"/>
            <a:ext cx="200076" cy="5602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908062" y="1226162"/>
            <a:ext cx="2124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Particles ratio inside Jet from the photon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9" name="Donut 28"/>
          <p:cNvSpPr/>
          <p:nvPr/>
        </p:nvSpPr>
        <p:spPr>
          <a:xfrm>
            <a:off x="8532492" y="2009503"/>
            <a:ext cx="500219" cy="1200986"/>
          </a:xfrm>
          <a:prstGeom prst="donut">
            <a:avLst>
              <a:gd name="adj" fmla="val 321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Donut 29"/>
          <p:cNvSpPr/>
          <p:nvPr/>
        </p:nvSpPr>
        <p:spPr>
          <a:xfrm>
            <a:off x="1280005" y="2913946"/>
            <a:ext cx="2533150" cy="861637"/>
          </a:xfrm>
          <a:prstGeom prst="donut">
            <a:avLst>
              <a:gd name="adj" fmla="val 321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697963" y="1736408"/>
            <a:ext cx="143288" cy="112570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090536" y="1418907"/>
            <a:ext cx="227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Flavor of </a:t>
            </a:r>
            <a:r>
              <a:rPr lang="en-US" b="1" dirty="0" err="1" smtClean="0">
                <a:solidFill>
                  <a:srgbClr val="FF0000"/>
                </a:solidFill>
              </a:rPr>
              <a:t>beamparton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Up-Down Arrow 33"/>
          <p:cNvSpPr/>
          <p:nvPr/>
        </p:nvSpPr>
        <p:spPr>
          <a:xfrm rot="5400000" flipH="1">
            <a:off x="5662646" y="738230"/>
            <a:ext cx="187038" cy="1809235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1316" y="5108741"/>
            <a:ext cx="790117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we want to do :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400" dirty="0" smtClean="0"/>
              <a:t>Tagging the flavor of the </a:t>
            </a:r>
            <a:r>
              <a:rPr lang="en-US" sz="2400" dirty="0" err="1" smtClean="0"/>
              <a:t>parton</a:t>
            </a:r>
            <a:r>
              <a:rPr lang="en-US" sz="2400" dirty="0" smtClean="0"/>
              <a:t> in the photon by tagging hadron in the photon side jet.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4455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9" grpId="0" animBg="1"/>
      <p:bldP spid="30" grpId="0" animBg="1"/>
      <p:bldP spid="32" grpId="0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dex10_K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03"/>
          <a:stretch/>
        </p:blipFill>
        <p:spPr>
          <a:xfrm>
            <a:off x="4742893" y="977994"/>
            <a:ext cx="3770989" cy="2885870"/>
          </a:xfrm>
          <a:prstGeom prst="rect">
            <a:avLst/>
          </a:prstGeom>
        </p:spPr>
      </p:pic>
      <p:pic>
        <p:nvPicPr>
          <p:cNvPr id="14" name="Picture 13" descr="resolved_beamparton_tes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7994"/>
            <a:ext cx="4261167" cy="28858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305650" y="2933096"/>
            <a:ext cx="629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cs typeface="Abadi MT Condensed Light"/>
              </a:rPr>
              <a:t>dusc</a:t>
            </a:r>
            <a:endParaRPr lang="en-US" b="1" dirty="0">
              <a:cs typeface="Abadi MT Condensed 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051" y="4083395"/>
            <a:ext cx="3783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Flavor of </a:t>
            </a:r>
            <a:r>
              <a:rPr lang="en-US" dirty="0" err="1" smtClean="0"/>
              <a:t>Beamparton</a:t>
            </a:r>
            <a:r>
              <a:rPr lang="en-US" dirty="0" smtClean="0"/>
              <a:t> distribution in resolved processes for the initial state.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130023" y="2364532"/>
            <a:ext cx="83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dusc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68546" y="4083395"/>
            <a:ext cx="3796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we did find a </a:t>
            </a:r>
            <a:r>
              <a:rPr lang="en-US" dirty="0" err="1" smtClean="0"/>
              <a:t>Kaon</a:t>
            </a:r>
            <a:r>
              <a:rPr lang="en-US" dirty="0"/>
              <a:t> </a:t>
            </a:r>
            <a:r>
              <a:rPr lang="en-US" dirty="0" smtClean="0"/>
              <a:t>in the photon side jet, what is the flavor of </a:t>
            </a:r>
            <a:r>
              <a:rPr lang="en-US" dirty="0" err="1" smtClean="0"/>
              <a:t>beamparton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70316" y="3615948"/>
            <a:ext cx="24865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Final </a:t>
            </a:r>
            <a:r>
              <a:rPr lang="en-US" sz="1400" b="1" dirty="0" err="1" smtClean="0"/>
              <a:t>parton</a:t>
            </a:r>
            <a:r>
              <a:rPr lang="en-US" sz="1400" b="1" dirty="0" smtClean="0"/>
              <a:t> of the photon side</a:t>
            </a:r>
            <a:endParaRPr lang="en-US"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6701584" y="4734570"/>
            <a:ext cx="10438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K</a:t>
            </a:r>
            <a:r>
              <a:rPr lang="en-US" baseline="30000" dirty="0"/>
              <a:t>+</a:t>
            </a:r>
            <a:r>
              <a:rPr lang="en-US" dirty="0"/>
              <a:t>: </a:t>
            </a:r>
            <a:r>
              <a:rPr lang="en-US" dirty="0" err="1" smtClean="0"/>
              <a:t>usbar</a:t>
            </a:r>
            <a:r>
              <a:rPr lang="en-US" dirty="0" smtClean="0"/>
              <a:t> </a:t>
            </a:r>
          </a:p>
          <a:p>
            <a:r>
              <a:rPr lang="en-US" dirty="0" smtClean="0"/>
              <a:t>K</a:t>
            </a:r>
            <a:r>
              <a:rPr lang="en-US" baseline="30000" dirty="0" smtClean="0"/>
              <a:t>-</a:t>
            </a:r>
            <a:r>
              <a:rPr lang="en-US" dirty="0" smtClean="0"/>
              <a:t>:  </a:t>
            </a:r>
            <a:r>
              <a:rPr lang="en-US" dirty="0" err="1" smtClean="0"/>
              <a:t>subar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967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Index10_K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7" r="11503"/>
          <a:stretch/>
        </p:blipFill>
        <p:spPr>
          <a:xfrm>
            <a:off x="2458693" y="64788"/>
            <a:ext cx="3770989" cy="2717417"/>
          </a:xfrm>
          <a:prstGeom prst="rect">
            <a:avLst/>
          </a:prstGeom>
        </p:spPr>
      </p:pic>
      <p:pic>
        <p:nvPicPr>
          <p:cNvPr id="34" name="Picture 33" descr="process_K_index10_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9" y="3579201"/>
            <a:ext cx="3725112" cy="25228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30835" y="2498194"/>
            <a:ext cx="24865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Final </a:t>
            </a:r>
            <a:r>
              <a:rPr lang="en-US" sz="1400" b="1" dirty="0" err="1" smtClean="0"/>
              <a:t>parton</a:t>
            </a:r>
            <a:r>
              <a:rPr lang="en-US" sz="1400" b="1" dirty="0" smtClean="0"/>
              <a:t> of the photon side</a:t>
            </a:r>
            <a:endParaRPr lang="en-US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81166" y="4258313"/>
            <a:ext cx="121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q</a:t>
            </a:r>
            <a:r>
              <a:rPr lang="en-US" dirty="0" err="1" smtClean="0"/>
              <a:t>q-qq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370160" y="4258313"/>
            <a:ext cx="121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qg-qg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991382" y="5194074"/>
            <a:ext cx="121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</a:t>
            </a:r>
            <a:r>
              <a:rPr lang="en-US" dirty="0" err="1" smtClean="0"/>
              <a:t>g-qqbar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3819" y="2987629"/>
            <a:ext cx="2433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is the </a:t>
            </a:r>
            <a:r>
              <a:rPr lang="en-US" b="1" dirty="0" smtClean="0"/>
              <a:t>charm </a:t>
            </a:r>
            <a:r>
              <a:rPr lang="en-US" dirty="0" smtClean="0"/>
              <a:t>quark from: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4492" y="127565"/>
            <a:ext cx="23842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Subresolved</a:t>
            </a:r>
            <a:r>
              <a:rPr lang="en-US" altLang="zh-CN" dirty="0" smtClean="0"/>
              <a:t> processes:</a:t>
            </a:r>
          </a:p>
          <a:p>
            <a:r>
              <a:rPr lang="en-US" dirty="0" err="1"/>
              <a:t>q</a:t>
            </a:r>
            <a:r>
              <a:rPr lang="en-US" dirty="0" err="1" smtClean="0"/>
              <a:t>q-qq</a:t>
            </a:r>
            <a:r>
              <a:rPr lang="en-US" dirty="0" smtClean="0"/>
              <a:t>, </a:t>
            </a:r>
          </a:p>
          <a:p>
            <a:r>
              <a:rPr lang="en-US" dirty="0" err="1"/>
              <a:t>qqbar-qqbar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err="1" smtClean="0"/>
              <a:t>qqbar-gg</a:t>
            </a:r>
            <a:r>
              <a:rPr lang="en-US" dirty="0" smtClean="0"/>
              <a:t>, </a:t>
            </a:r>
          </a:p>
          <a:p>
            <a:r>
              <a:rPr lang="en-US" dirty="0" err="1" smtClean="0"/>
              <a:t>gq-gq</a:t>
            </a:r>
            <a:r>
              <a:rPr lang="en-US" dirty="0" smtClean="0"/>
              <a:t>, </a:t>
            </a:r>
          </a:p>
          <a:p>
            <a:r>
              <a:rPr lang="en-US" dirty="0" err="1" smtClean="0"/>
              <a:t>gg-qqbar</a:t>
            </a:r>
            <a:r>
              <a:rPr lang="en-US" dirty="0" smtClean="0"/>
              <a:t>, </a:t>
            </a:r>
          </a:p>
          <a:p>
            <a:r>
              <a:rPr lang="en-US" dirty="0" err="1" smtClean="0"/>
              <a:t>gg-gg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849289" y="1327894"/>
            <a:ext cx="83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dusc</a:t>
            </a:r>
            <a:endParaRPr lang="en-US" b="1" dirty="0"/>
          </a:p>
        </p:txBody>
      </p:sp>
      <p:pic>
        <p:nvPicPr>
          <p:cNvPr id="9" name="Picture 8" descr="process_K_index10_s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184" y="3579201"/>
            <a:ext cx="3725111" cy="252282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631966" y="4054339"/>
            <a:ext cx="121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q</a:t>
            </a:r>
            <a:r>
              <a:rPr lang="en-US" dirty="0" err="1" smtClean="0"/>
              <a:t>q-qq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330252" y="4442979"/>
            <a:ext cx="121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qg-qg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145859" y="5194074"/>
            <a:ext cx="121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</a:t>
            </a:r>
            <a:r>
              <a:rPr lang="en-US" dirty="0" err="1" smtClean="0"/>
              <a:t>g-qqbar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81166" y="5917362"/>
            <a:ext cx="13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qqbar-qqbar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547137" y="5917362"/>
            <a:ext cx="13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qqbar-qqbar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844923" y="2987629"/>
            <a:ext cx="2433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is the </a:t>
            </a:r>
            <a:r>
              <a:rPr lang="en-US" b="1" dirty="0" smtClean="0"/>
              <a:t>strange </a:t>
            </a:r>
            <a:r>
              <a:rPr lang="en-US" dirty="0" smtClean="0"/>
              <a:t>quark from: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40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334" y="955007"/>
            <a:ext cx="39623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the </a:t>
            </a:r>
            <a:r>
              <a:rPr lang="en-US" sz="2400" dirty="0" err="1" smtClean="0"/>
              <a:t>beamparton</a:t>
            </a:r>
            <a:r>
              <a:rPr lang="en-US" sz="2400" dirty="0" smtClean="0"/>
              <a:t> is strange(anti-strange) quark</a:t>
            </a:r>
          </a:p>
          <a:p>
            <a:endParaRPr lang="en-US" sz="2400" dirty="0"/>
          </a:p>
          <a:p>
            <a:r>
              <a:rPr lang="en-US" sz="2400" dirty="0" smtClean="0"/>
              <a:t>If N_K&gt;0;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P = 1;</a:t>
            </a:r>
          </a:p>
          <a:p>
            <a:r>
              <a:rPr lang="en-US" sz="2400" dirty="0" smtClean="0"/>
              <a:t>Else if </a:t>
            </a:r>
            <a:r>
              <a:rPr lang="en-US" sz="2400" dirty="0" err="1" smtClean="0"/>
              <a:t>N_Klong</a:t>
            </a:r>
            <a:r>
              <a:rPr lang="en-US" sz="2400" dirty="0" smtClean="0"/>
              <a:t>&gt;0;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P = 2;</a:t>
            </a:r>
          </a:p>
          <a:p>
            <a:r>
              <a:rPr lang="en-US" sz="2400" dirty="0" smtClean="0"/>
              <a:t>Else if </a:t>
            </a:r>
            <a:r>
              <a:rPr lang="en-US" sz="2400" dirty="0" err="1" smtClean="0"/>
              <a:t>N_Klambda</a:t>
            </a:r>
            <a:r>
              <a:rPr lang="en-US" sz="2400" dirty="0" smtClean="0"/>
              <a:t>&gt;0;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P = 3;</a:t>
            </a:r>
          </a:p>
          <a:p>
            <a:r>
              <a:rPr lang="en-US" sz="2400" dirty="0" smtClean="0"/>
              <a:t>Else if </a:t>
            </a:r>
            <a:r>
              <a:rPr lang="en-US" sz="2400" dirty="0" err="1" smtClean="0"/>
              <a:t>N_Kshort</a:t>
            </a:r>
            <a:r>
              <a:rPr lang="en-US" sz="2400" dirty="0" smtClean="0"/>
              <a:t>&gt;0;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P = 4;</a:t>
            </a:r>
          </a:p>
          <a:p>
            <a:r>
              <a:rPr lang="en-US" sz="2400" dirty="0" smtClean="0"/>
              <a:t>Else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P = 0;</a:t>
            </a:r>
            <a:endParaRPr lang="en-US" sz="2400" dirty="0"/>
          </a:p>
        </p:txBody>
      </p:sp>
      <p:pic>
        <p:nvPicPr>
          <p:cNvPr id="5" name="Picture 4" descr="K_possibility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18"/>
          <a:stretch/>
        </p:blipFill>
        <p:spPr>
          <a:xfrm>
            <a:off x="3677533" y="755260"/>
            <a:ext cx="5364858" cy="41723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75865" y="4572000"/>
            <a:ext cx="49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20934" y="4572000"/>
            <a:ext cx="49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r>
              <a:rPr lang="en-US" b="1" baseline="-25000" dirty="0" smtClean="0"/>
              <a:t>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4609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16422</TotalTime>
  <Words>224</Words>
  <Application>Microsoft Macintosh PowerPoint</Application>
  <PresentationFormat>On-screen Show (4:3)</PresentationFormat>
  <Paragraphs>47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Photon side jet and proton side jet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Studying quasi-real photon structure at Electron-Ion-Collider</dc:title>
  <dc:creator>Xiaoxuan Chu</dc:creator>
  <cp:lastModifiedBy>Xiaoxuan Chu</cp:lastModifiedBy>
  <cp:revision>281</cp:revision>
  <dcterms:created xsi:type="dcterms:W3CDTF">2016-03-07T18:53:08Z</dcterms:created>
  <dcterms:modified xsi:type="dcterms:W3CDTF">2016-07-14T14:53:13Z</dcterms:modified>
</cp:coreProperties>
</file>